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60" r:id="rId4"/>
    <p:sldId id="261" r:id="rId5"/>
    <p:sldId id="263" r:id="rId6"/>
    <p:sldId id="262" r:id="rId7"/>
    <p:sldId id="265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FF"/>
    <a:srgbClr val="FF0066"/>
    <a:srgbClr val="0000FF"/>
    <a:srgbClr val="FF6600"/>
    <a:srgbClr val="00FF99"/>
    <a:srgbClr val="000000"/>
    <a:srgbClr val="99FF66"/>
    <a:srgbClr val="66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5" autoAdjust="0"/>
    <p:restoredTop sz="94660"/>
  </p:normalViewPr>
  <p:slideViewPr>
    <p:cSldViewPr snapToGrid="0">
      <p:cViewPr varScale="1">
        <p:scale>
          <a:sx n="70" d="100"/>
          <a:sy n="70" d="100"/>
        </p:scale>
        <p:origin x="91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沙織 泉" userId="781d33171905112c" providerId="LiveId" clId="{6A49FF9B-FCCC-448E-BEE6-488266666F11}"/>
    <pc:docChg chg="custSel modSld">
      <pc:chgData name="沙織 泉" userId="781d33171905112c" providerId="LiveId" clId="{6A49FF9B-FCCC-448E-BEE6-488266666F11}" dt="2024-05-12T20:16:19.781" v="0" actId="478"/>
      <pc:docMkLst>
        <pc:docMk/>
      </pc:docMkLst>
      <pc:sldChg chg="delSp mod">
        <pc:chgData name="沙織 泉" userId="781d33171905112c" providerId="LiveId" clId="{6A49FF9B-FCCC-448E-BEE6-488266666F11}" dt="2024-05-12T20:16:19.781" v="0" actId="478"/>
        <pc:sldMkLst>
          <pc:docMk/>
          <pc:sldMk cId="222931348" sldId="265"/>
        </pc:sldMkLst>
        <pc:spChg chg="del">
          <ac:chgData name="沙織 泉" userId="781d33171905112c" providerId="LiveId" clId="{6A49FF9B-FCCC-448E-BEE6-488266666F11}" dt="2024-05-12T20:16:19.781" v="0" actId="478"/>
          <ac:spMkLst>
            <pc:docMk/>
            <pc:sldMk cId="222931348" sldId="265"/>
            <ac:spMk id="16" creationId="{9B559E80-24C9-E0C5-D804-D47BD2AB5F89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247CDF-6E55-4842-AC8C-52284C9A9A2A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4A10AD-7C5A-4F13-A93B-250A4AF46B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3502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4A10AD-7C5A-4F13-A93B-250A4AF46B0B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479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4A10AD-7C5A-4F13-A93B-250A4AF46B0B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2311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4A10AD-7C5A-4F13-A93B-250A4AF46B0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2280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4A10AD-7C5A-4F13-A93B-250A4AF46B0B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7674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4A10AD-7C5A-4F13-A93B-250A4AF46B0B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9010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DFE82A-E116-E275-3C2D-DA0CAC640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A4C294-A6CA-F041-8CB5-A661014195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0005BE8-8CFA-0912-2571-BDA2169BD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1E178F2-EC5E-5F11-8ACB-597E1051B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83FE31C-7694-F46E-10AA-F07D392E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9978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BD76F6-1E09-D7CA-DD94-7B2735D7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94C57CD-8D6C-A5F2-C416-5C54E1691E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BD6F27B-A143-1610-CE85-57053151F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1A67E71-5170-F3B9-03BC-0847D5193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DF70DE3-C8B3-9429-0CEC-27158F213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4425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B04C2B9-E90E-12F3-CAAD-6AE4826A7A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8AB3EB9-5CF6-5162-C92E-5DC8F7F9DC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68C315-1A20-C487-52EF-56324CAEA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C8815F8-F3FA-77A1-DBF5-8EA5C9B8F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A309613-3D14-3A54-CE36-F11AAC5DC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8492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E30405-84EF-65D5-F881-170014F9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01888A-127C-2954-A12E-504BBD290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AFE5C85-F36B-0CC6-E01E-C9E7E9088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A207844-E04D-10BD-5A90-CD7DAF87C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8B10BD7-63E3-8CAF-16B3-DCDEB2D5D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2819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EC8724-4439-1868-A678-D21815BA4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7359E9A-9B06-9F44-83DD-DA9F834F0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ED6C4E6-AC55-8651-68A3-41C6D1A0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435705-626F-DFD7-8354-8D686CB8F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7189AB3-9645-61B1-C5CB-96DAA121A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379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A8D1D7-1DFE-DB28-1DD5-AEEE79B91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6ED6F7-699E-2A7B-8D85-96AD4B09BD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DFA66AE-37A3-870E-CB1B-86EAA5CB1B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9CC291-8CA5-9ECD-7E8D-BA08FA11A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4F21191-9F80-7588-BD91-261D2E9CB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C0C4022-202C-CCFC-3804-2593B0EB1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1159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8E5555-652A-1826-4E6A-A848E3C7E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B1F3756-72F0-9894-6288-2A8767BD3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0A1D7E2-26F2-976F-C49E-7A16F42124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C69B982-80A5-42D8-B661-C1FC470154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346B395-6632-FA82-6B0D-3E6FF085FE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3622F83-59B9-E7ED-F574-6AAC8B8D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3D2F0A3-F03C-ACB6-6215-5EB0CBF7F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B67CD3D-75AE-CC4C-7A05-E46E62814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8559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91B01A-3935-FE4E-C431-1BD248B54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21F1E68-82BE-8141-6BA6-DA7D24E14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14DDF3D-B8C7-983A-7376-E53AD8C35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92459BF-CC10-B89F-7398-DD169E314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637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E9E7A5C-30E6-7B05-251B-50FC3E200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DC04FD1-AE44-4EAA-692F-8552CD829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F94A002-C22D-3B42-3C13-CE02B219B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0853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F9FE2B-1654-E11F-4D9C-F823F814E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1852173-4F2E-ECA3-A32A-B702ADFEF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FE35B89-ADC4-626A-0239-A4AA867A41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41EB718-6250-45D1-97DC-858ECA749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AE7A71A-EEDD-2886-1846-E5BB9548C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F224D79-54D4-0EB3-3D2D-E19CFDA32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3629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7FD8D4-95C5-8FBF-D3F5-B16CB2176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26AFE83-26C4-1327-C537-01A56FE887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E52AD59-E238-6534-0DD6-FF1B8397AA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568DEF-0386-D25A-3976-F0234CEE8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5EEA8F5-4279-6A4C-C17E-C141DC491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40606B6-A288-FBB5-6DA2-D5C7CCEEC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4585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B1C26E7-ACBA-0226-1A98-911BBE387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348A86E-091A-AA32-91E8-47B34F925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377014-75AB-9453-8BC8-90764E7D95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8CDBCC-6207-4702-8F97-AD7E094397E9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9D7FAC-539B-D2B9-C1B7-2FBA8DC615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EE3BA9A-A805-F3A7-1F09-2748D1669F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86B62A-6712-4667-B1DF-FB50E88CD0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9144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556F41A-5CCF-1209-C31B-DE8673C187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4096B36B-EC00-5159-FD3A-054221ACC7C8}"/>
              </a:ext>
            </a:extLst>
          </p:cNvPr>
          <p:cNvCxnSpPr/>
          <p:nvPr/>
        </p:nvCxnSpPr>
        <p:spPr>
          <a:xfrm>
            <a:off x="5390866" y="5141487"/>
            <a:ext cx="914400" cy="914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平行四辺形 8">
            <a:extLst>
              <a:ext uri="{FF2B5EF4-FFF2-40B4-BE49-F238E27FC236}">
                <a16:creationId xmlns:a16="http://schemas.microsoft.com/office/drawing/2014/main" id="{93B7DEDF-9272-1C67-6995-A9BEA605281B}"/>
              </a:ext>
            </a:extLst>
          </p:cNvPr>
          <p:cNvSpPr/>
          <p:nvPr/>
        </p:nvSpPr>
        <p:spPr>
          <a:xfrm>
            <a:off x="6591868" y="0"/>
            <a:ext cx="4071169" cy="6873290"/>
          </a:xfrm>
          <a:prstGeom prst="parallelogram">
            <a:avLst>
              <a:gd name="adj" fmla="val 7020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sp>
        <p:nvSpPr>
          <p:cNvPr id="10" name="平行四辺形 9">
            <a:extLst>
              <a:ext uri="{FF2B5EF4-FFF2-40B4-BE49-F238E27FC236}">
                <a16:creationId xmlns:a16="http://schemas.microsoft.com/office/drawing/2014/main" id="{C21E281D-77AE-F320-5791-479F02201D5E}"/>
              </a:ext>
            </a:extLst>
          </p:cNvPr>
          <p:cNvSpPr/>
          <p:nvPr/>
        </p:nvSpPr>
        <p:spPr>
          <a:xfrm>
            <a:off x="8508964" y="0"/>
            <a:ext cx="4071169" cy="6873290"/>
          </a:xfrm>
          <a:prstGeom prst="parallelogram">
            <a:avLst>
              <a:gd name="adj" fmla="val 7020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D185481-E016-6F71-5ACF-1BF7DD9AC276}"/>
              </a:ext>
            </a:extLst>
          </p:cNvPr>
          <p:cNvSpPr txBox="1"/>
          <p:nvPr/>
        </p:nvSpPr>
        <p:spPr>
          <a:xfrm>
            <a:off x="5980144" y="1834116"/>
            <a:ext cx="6012869" cy="2761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タイトル未定</a:t>
            </a:r>
            <a:endParaRPr lang="en-US" altLang="ja-JP" sz="2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ja-JP" sz="4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【</a:t>
            </a:r>
            <a:r>
              <a:rPr kumimoji="1" lang="ja-JP" altLang="en-US" sz="4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格闘ゲーム企画案</a:t>
            </a:r>
            <a:r>
              <a:rPr kumimoji="1" lang="en-US" altLang="ja-JP" sz="4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】</a:t>
            </a:r>
          </a:p>
          <a:p>
            <a:pPr algn="ctr">
              <a:lnSpc>
                <a:spcPct val="150000"/>
              </a:lnSpc>
            </a:pPr>
            <a:r>
              <a:rPr lang="ja-JP" altLang="en-US" sz="28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ゲームグラフィック＆キャラクター</a:t>
            </a:r>
            <a:endParaRPr lang="en-US" altLang="ja-JP" sz="28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 algn="ctr">
              <a:lnSpc>
                <a:spcPct val="150000"/>
              </a:lnSpc>
            </a:pPr>
            <a:r>
              <a:rPr lang="ja-JP" altLang="en-US" sz="28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３年生　</a:t>
            </a:r>
            <a:r>
              <a:rPr lang="en-US" altLang="ja-JP" sz="28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A</a:t>
            </a:r>
            <a:r>
              <a:rPr lang="ja-JP" altLang="en-US" sz="28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チーム</a:t>
            </a:r>
            <a:endParaRPr kumimoji="1" lang="ja-JP" altLang="en-US" sz="28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EADBF88-F027-33E1-7349-3ECBC10553BF}"/>
              </a:ext>
            </a:extLst>
          </p:cNvPr>
          <p:cNvSpPr txBox="1"/>
          <p:nvPr/>
        </p:nvSpPr>
        <p:spPr>
          <a:xfrm>
            <a:off x="6181192" y="5141487"/>
            <a:ext cx="5431809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ja-JP" sz="2400" dirty="0">
                <a:solidFill>
                  <a:srgbClr val="99FF66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5/13</a:t>
            </a:r>
            <a:r>
              <a:rPr lang="ja-JP" altLang="en-US" sz="2400" dirty="0">
                <a:solidFill>
                  <a:srgbClr val="99FF66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時点での企画設定</a:t>
            </a:r>
          </a:p>
        </p:txBody>
      </p:sp>
      <p:pic>
        <p:nvPicPr>
          <p:cNvPr id="15" name="図 14" descr="木, スポーツゲーム, 花 が含まれている画像&#10;&#10;自動的に生成された説明">
            <a:extLst>
              <a:ext uri="{FF2B5EF4-FFF2-40B4-BE49-F238E27FC236}">
                <a16:creationId xmlns:a16="http://schemas.microsoft.com/office/drawing/2014/main" id="{7E897A72-E961-03E7-FA90-82633885F3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2" r="9270" b="11696"/>
          <a:stretch/>
        </p:blipFill>
        <p:spPr>
          <a:xfrm>
            <a:off x="-1825782" y="0"/>
            <a:ext cx="9286491" cy="6873290"/>
          </a:xfrm>
          <a:prstGeom prst="parallelogram">
            <a:avLst>
              <a:gd name="adj" fmla="val 41414"/>
            </a:avLst>
          </a:prstGeom>
        </p:spPr>
      </p:pic>
    </p:spTree>
    <p:extLst>
      <p:ext uri="{BB962C8B-B14F-4D97-AF65-F5344CB8AC3E}">
        <p14:creationId xmlns:p14="http://schemas.microsoft.com/office/powerpoint/2010/main" val="1609720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556F41A-5CCF-1209-C31B-DE8673C187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6BF2460-2226-B685-3480-068D6E2ECF23}"/>
              </a:ext>
            </a:extLst>
          </p:cNvPr>
          <p:cNvSpPr/>
          <p:nvPr/>
        </p:nvSpPr>
        <p:spPr>
          <a:xfrm>
            <a:off x="0" y="1"/>
            <a:ext cx="12192000" cy="183090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79AB561-C5EA-BEF6-BF47-46C9258CC985}"/>
              </a:ext>
            </a:extLst>
          </p:cNvPr>
          <p:cNvSpPr txBox="1"/>
          <p:nvPr/>
        </p:nvSpPr>
        <p:spPr>
          <a:xfrm>
            <a:off x="2272146" y="405296"/>
            <a:ext cx="38238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企画概要</a:t>
            </a:r>
            <a:endParaRPr lang="ja-JP" altLang="en-US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E3269BA-8656-0751-1EFE-7E081D0912F7}"/>
              </a:ext>
            </a:extLst>
          </p:cNvPr>
          <p:cNvSpPr txBox="1"/>
          <p:nvPr/>
        </p:nvSpPr>
        <p:spPr>
          <a:xfrm>
            <a:off x="2272146" y="1100669"/>
            <a:ext cx="6396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販売する際のイメージ</a:t>
            </a:r>
            <a:endParaRPr lang="ja-JP" altLang="en-US" sz="10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9" name="平行四辺形 8">
            <a:extLst>
              <a:ext uri="{FF2B5EF4-FFF2-40B4-BE49-F238E27FC236}">
                <a16:creationId xmlns:a16="http://schemas.microsoft.com/office/drawing/2014/main" id="{78200CF9-7835-FA1E-9968-05E2307FE6D1}"/>
              </a:ext>
            </a:extLst>
          </p:cNvPr>
          <p:cNvSpPr/>
          <p:nvPr/>
        </p:nvSpPr>
        <p:spPr>
          <a:xfrm>
            <a:off x="-35625" y="0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sp>
        <p:nvSpPr>
          <p:cNvPr id="10" name="平行四辺形 9">
            <a:extLst>
              <a:ext uri="{FF2B5EF4-FFF2-40B4-BE49-F238E27FC236}">
                <a16:creationId xmlns:a16="http://schemas.microsoft.com/office/drawing/2014/main" id="{01C894C0-60B2-4D2A-1A86-C90DD0DFD81A}"/>
              </a:ext>
            </a:extLst>
          </p:cNvPr>
          <p:cNvSpPr/>
          <p:nvPr/>
        </p:nvSpPr>
        <p:spPr>
          <a:xfrm>
            <a:off x="607982" y="0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721CDE46-8928-0F48-7844-44D7DFDEA1BB}"/>
              </a:ext>
            </a:extLst>
          </p:cNvPr>
          <p:cNvGrpSpPr/>
          <p:nvPr/>
        </p:nvGrpSpPr>
        <p:grpSpPr>
          <a:xfrm>
            <a:off x="1426120" y="2255312"/>
            <a:ext cx="10427643" cy="646331"/>
            <a:chOff x="1426120" y="2402004"/>
            <a:chExt cx="10427643" cy="646331"/>
          </a:xfrm>
        </p:grpSpPr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6A2FF1C8-5735-1E6C-51B9-C87A8E87872C}"/>
                </a:ext>
              </a:extLst>
            </p:cNvPr>
            <p:cNvSpPr/>
            <p:nvPr/>
          </p:nvSpPr>
          <p:spPr>
            <a:xfrm>
              <a:off x="1426120" y="2402004"/>
              <a:ext cx="181368" cy="64633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947DDFC9-D401-5D31-EFC8-AA6EF6021E0D}"/>
                </a:ext>
              </a:extLst>
            </p:cNvPr>
            <p:cNvSpPr txBox="1"/>
            <p:nvPr/>
          </p:nvSpPr>
          <p:spPr>
            <a:xfrm>
              <a:off x="1945724" y="2402004"/>
              <a:ext cx="99080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ジャンル：</a:t>
              </a:r>
              <a:r>
                <a:rPr lang="ja-JP" altLang="en-US" sz="3600" dirty="0">
                  <a:solidFill>
                    <a:srgbClr val="99FF66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格闘ゲーム</a:t>
              </a:r>
              <a:endParaRPr lang="ja-JP" altLang="en-US" sz="1400" dirty="0">
                <a:solidFill>
                  <a:srgbClr val="99FF66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endParaRPr>
            </a:p>
          </p:txBody>
        </p:sp>
      </p:grp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CD407304-899D-EF7F-8FD9-18714ADBA109}"/>
              </a:ext>
            </a:extLst>
          </p:cNvPr>
          <p:cNvGrpSpPr/>
          <p:nvPr/>
        </p:nvGrpSpPr>
        <p:grpSpPr>
          <a:xfrm>
            <a:off x="1426120" y="3379151"/>
            <a:ext cx="3599425" cy="646331"/>
            <a:chOff x="1426120" y="3476744"/>
            <a:chExt cx="3599425" cy="646331"/>
          </a:xfrm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77DA0CC9-691A-9F41-DAE1-575DC6314282}"/>
                </a:ext>
              </a:extLst>
            </p:cNvPr>
            <p:cNvSpPr/>
            <p:nvPr/>
          </p:nvSpPr>
          <p:spPr>
            <a:xfrm>
              <a:off x="1426120" y="3476744"/>
              <a:ext cx="181368" cy="64633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0F271D63-50ED-5324-A3AD-E1480C68547C}"/>
                </a:ext>
              </a:extLst>
            </p:cNvPr>
            <p:cNvSpPr txBox="1"/>
            <p:nvPr/>
          </p:nvSpPr>
          <p:spPr>
            <a:xfrm>
              <a:off x="1945725" y="3476744"/>
              <a:ext cx="30798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CERO</a:t>
              </a:r>
              <a:r>
                <a:rPr lang="ja-JP" altLang="en-US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 </a:t>
              </a:r>
              <a:r>
                <a:rPr lang="en-US" altLang="ja-JP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B</a:t>
              </a:r>
              <a:r>
                <a:rPr lang="ja-JP" altLang="en-US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　　</a:t>
              </a:r>
              <a:endParaRPr lang="en-US" altLang="ja-JP" sz="36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endParaRPr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0C74949F-113A-1568-56CB-03B49464798F}"/>
              </a:ext>
            </a:extLst>
          </p:cNvPr>
          <p:cNvGrpSpPr/>
          <p:nvPr/>
        </p:nvGrpSpPr>
        <p:grpSpPr>
          <a:xfrm>
            <a:off x="1426120" y="4502990"/>
            <a:ext cx="10427643" cy="646331"/>
            <a:chOff x="1426120" y="4595838"/>
            <a:chExt cx="10427643" cy="646331"/>
          </a:xfrm>
        </p:grpSpPr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53A24B11-5E1E-CF76-9D2E-48FEA5206446}"/>
                </a:ext>
              </a:extLst>
            </p:cNvPr>
            <p:cNvSpPr/>
            <p:nvPr/>
          </p:nvSpPr>
          <p:spPr>
            <a:xfrm>
              <a:off x="1426120" y="4595838"/>
              <a:ext cx="181368" cy="64633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40ECC6C1-81B2-D1C5-FECC-BD8ECC126B51}"/>
                </a:ext>
              </a:extLst>
            </p:cNvPr>
            <p:cNvSpPr txBox="1"/>
            <p:nvPr/>
          </p:nvSpPr>
          <p:spPr>
            <a:xfrm>
              <a:off x="1945724" y="4595838"/>
              <a:ext cx="99080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PC</a:t>
              </a:r>
              <a:r>
                <a:rPr lang="ja-JP" altLang="en-US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ハード （</a:t>
              </a:r>
              <a:r>
                <a:rPr lang="en-US" altLang="ja-JP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Steam/XBOX</a:t>
              </a:r>
              <a:r>
                <a:rPr lang="ja-JP" altLang="en-US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）</a:t>
              </a:r>
              <a:endParaRPr lang="ja-JP" altLang="en-US" sz="1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endParaRPr>
            </a:p>
          </p:txBody>
        </p: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9C9BB984-1028-A71D-E634-8C096F6A088C}"/>
              </a:ext>
            </a:extLst>
          </p:cNvPr>
          <p:cNvGrpSpPr/>
          <p:nvPr/>
        </p:nvGrpSpPr>
        <p:grpSpPr>
          <a:xfrm>
            <a:off x="1426120" y="5626830"/>
            <a:ext cx="10427643" cy="646331"/>
            <a:chOff x="1426120" y="5773522"/>
            <a:chExt cx="10427643" cy="646331"/>
          </a:xfrm>
        </p:grpSpPr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66BA3ED6-C2A6-1F1B-6EA8-7568F2488D17}"/>
                </a:ext>
              </a:extLst>
            </p:cNvPr>
            <p:cNvSpPr/>
            <p:nvPr/>
          </p:nvSpPr>
          <p:spPr>
            <a:xfrm>
              <a:off x="1426120" y="5773522"/>
              <a:ext cx="181368" cy="64633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B3579440-99C8-916E-DC00-130CD2A02FC6}"/>
                </a:ext>
              </a:extLst>
            </p:cNvPr>
            <p:cNvSpPr txBox="1"/>
            <p:nvPr/>
          </p:nvSpPr>
          <p:spPr>
            <a:xfrm>
              <a:off x="1945724" y="5773522"/>
              <a:ext cx="99080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１～２人プレイ　ストーリー</a:t>
              </a:r>
              <a:r>
                <a:rPr lang="en-US" altLang="ja-JP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/</a:t>
              </a:r>
              <a:r>
                <a:rPr lang="ja-JP" altLang="en-US" sz="3600" dirty="0">
                  <a:solidFill>
                    <a:schemeClr val="bg1"/>
                  </a:solidFill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通信対戦</a:t>
              </a:r>
              <a:endParaRPr lang="ja-JP" altLang="en-US" sz="1400" dirty="0">
                <a:solidFill>
                  <a:srgbClr val="99FF66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1349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556F41A-5CCF-1209-C31B-DE8673C187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平行四辺形 8">
            <a:extLst>
              <a:ext uri="{FF2B5EF4-FFF2-40B4-BE49-F238E27FC236}">
                <a16:creationId xmlns:a16="http://schemas.microsoft.com/office/drawing/2014/main" id="{78200CF9-7835-FA1E-9968-05E2307FE6D1}"/>
              </a:ext>
            </a:extLst>
          </p:cNvPr>
          <p:cNvSpPr/>
          <p:nvPr/>
        </p:nvSpPr>
        <p:spPr>
          <a:xfrm>
            <a:off x="9963399" y="4370118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sp>
        <p:nvSpPr>
          <p:cNvPr id="10" name="平行四辺形 9">
            <a:extLst>
              <a:ext uri="{FF2B5EF4-FFF2-40B4-BE49-F238E27FC236}">
                <a16:creationId xmlns:a16="http://schemas.microsoft.com/office/drawing/2014/main" id="{01C894C0-60B2-4D2A-1A86-C90DD0DFD81A}"/>
              </a:ext>
            </a:extLst>
          </p:cNvPr>
          <p:cNvSpPr/>
          <p:nvPr/>
        </p:nvSpPr>
        <p:spPr>
          <a:xfrm>
            <a:off x="10607006" y="4370119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accent1"/>
              </a:solidFill>
            </a:endParaRPr>
          </a:p>
        </p:txBody>
      </p:sp>
      <p:pic>
        <p:nvPicPr>
          <p:cNvPr id="23" name="図 22" descr="建物, 屋外, 座る, 写真 が含まれている画像&#10;&#10;自動的に生成された説明">
            <a:extLst>
              <a:ext uri="{FF2B5EF4-FFF2-40B4-BE49-F238E27FC236}">
                <a16:creationId xmlns:a16="http://schemas.microsoft.com/office/drawing/2014/main" id="{A9BF4FB5-D29E-8841-6354-EA5A6DE01F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567" b="23810"/>
          <a:stretch/>
        </p:blipFill>
        <p:spPr>
          <a:xfrm>
            <a:off x="3968270" y="470562"/>
            <a:ext cx="7837147" cy="5916876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6BF2460-2226-B685-3480-068D6E2ECF23}"/>
              </a:ext>
            </a:extLst>
          </p:cNvPr>
          <p:cNvSpPr/>
          <p:nvPr/>
        </p:nvSpPr>
        <p:spPr>
          <a:xfrm>
            <a:off x="19073" y="938149"/>
            <a:ext cx="6329548" cy="49817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8B38E38-6A55-0848-4516-B5A66330BA61}"/>
              </a:ext>
            </a:extLst>
          </p:cNvPr>
          <p:cNvSpPr txBox="1"/>
          <p:nvPr/>
        </p:nvSpPr>
        <p:spPr>
          <a:xfrm>
            <a:off x="660250" y="1379271"/>
            <a:ext cx="54166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世界観とストーリー（仮）</a:t>
            </a:r>
            <a:endParaRPr lang="en-US" altLang="ja-JP" sz="32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4EE3E93D-4437-2517-3A88-857C088FE4E5}"/>
              </a:ext>
            </a:extLst>
          </p:cNvPr>
          <p:cNvSpPr txBox="1"/>
          <p:nvPr/>
        </p:nvSpPr>
        <p:spPr>
          <a:xfrm>
            <a:off x="679323" y="2491714"/>
            <a:ext cx="5416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最強になる、</a:t>
            </a:r>
            <a:endParaRPr lang="en-US" altLang="ja-JP" sz="2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どんな手を使っても</a:t>
            </a:r>
            <a:r>
              <a:rPr lang="en-US" altLang="ja-JP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—‼</a:t>
            </a:r>
          </a:p>
        </p:txBody>
      </p:sp>
      <p:sp>
        <p:nvSpPr>
          <p:cNvPr id="8" name="平行四辺形 7">
            <a:extLst>
              <a:ext uri="{FF2B5EF4-FFF2-40B4-BE49-F238E27FC236}">
                <a16:creationId xmlns:a16="http://schemas.microsoft.com/office/drawing/2014/main" id="{9C15C9A5-BD03-24AB-4BA6-85133CA16FCB}"/>
              </a:ext>
            </a:extLst>
          </p:cNvPr>
          <p:cNvSpPr/>
          <p:nvPr/>
        </p:nvSpPr>
        <p:spPr>
          <a:xfrm>
            <a:off x="6035911" y="4537999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sp>
        <p:nvSpPr>
          <p:cNvPr id="12" name="平行四辺形 11">
            <a:extLst>
              <a:ext uri="{FF2B5EF4-FFF2-40B4-BE49-F238E27FC236}">
                <a16:creationId xmlns:a16="http://schemas.microsoft.com/office/drawing/2014/main" id="{615744A9-4A58-2968-66EA-8D27EE17F48F}"/>
              </a:ext>
            </a:extLst>
          </p:cNvPr>
          <p:cNvSpPr/>
          <p:nvPr/>
        </p:nvSpPr>
        <p:spPr>
          <a:xfrm>
            <a:off x="5279583" y="4537999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accent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B28B6B83-70CB-FB09-9DD0-5D7C038D625B}"/>
              </a:ext>
            </a:extLst>
          </p:cNvPr>
          <p:cNvSpPr/>
          <p:nvPr/>
        </p:nvSpPr>
        <p:spPr>
          <a:xfrm>
            <a:off x="660250" y="2190983"/>
            <a:ext cx="4892633" cy="47501"/>
          </a:xfrm>
          <a:prstGeom prst="rect">
            <a:avLst/>
          </a:prstGeom>
          <a:solidFill>
            <a:srgbClr val="99FF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59784585-99DA-EDE7-43E2-CD793444C557}"/>
              </a:ext>
            </a:extLst>
          </p:cNvPr>
          <p:cNvSpPr txBox="1"/>
          <p:nvPr/>
        </p:nvSpPr>
        <p:spPr>
          <a:xfrm>
            <a:off x="660250" y="3453772"/>
            <a:ext cx="54166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spc="-15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ネオン輝く都会の裏、雑多な路地裏を舞台に表社会では</a:t>
            </a:r>
            <a:endParaRPr lang="en-US" altLang="ja-JP" sz="1600" spc="-15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1600" spc="-15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生きづらい人々が欲望のままに生活している。</a:t>
            </a:r>
            <a:endParaRPr lang="en-US" altLang="ja-JP" sz="1600" spc="-15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1600" spc="-15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ある日大々的に開催された格闘大会にて、街の強者達が</a:t>
            </a:r>
            <a:endParaRPr lang="en-US" altLang="ja-JP" sz="1600" spc="-15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1600" spc="-15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富や名声や賞金、またはもっと深い野望のために集まる。</a:t>
            </a:r>
            <a:endParaRPr lang="en-US" altLang="ja-JP" sz="1600" spc="-15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1600" spc="-15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目的も違えば手段も違う個性豊かな老若男女を選らんて</a:t>
            </a:r>
            <a:endParaRPr lang="en-US" altLang="ja-JP" sz="1600" spc="-15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1600" spc="-15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戦い方や辿る道を楽しみながらプレイする格闘ゲーム</a:t>
            </a:r>
            <a:r>
              <a:rPr lang="en-US" altLang="ja-JP" sz="1600" spc="-15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‼</a:t>
            </a:r>
          </a:p>
          <a:p>
            <a:endParaRPr lang="en-US" altLang="ja-JP" sz="1600" spc="-15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1600" spc="-15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そして、この街や大会開催の謎も解き明かそう！</a:t>
            </a:r>
            <a:endParaRPr lang="en-US" altLang="ja-JP" sz="1600" spc="-15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23089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556F41A-5CCF-1209-C31B-DE8673C187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6BF2460-2226-B685-3480-068D6E2ECF23}"/>
              </a:ext>
            </a:extLst>
          </p:cNvPr>
          <p:cNvSpPr/>
          <p:nvPr/>
        </p:nvSpPr>
        <p:spPr>
          <a:xfrm>
            <a:off x="0" y="1"/>
            <a:ext cx="12192000" cy="183090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79AB561-C5EA-BEF6-BF47-46C9258CC985}"/>
              </a:ext>
            </a:extLst>
          </p:cNvPr>
          <p:cNvSpPr txBox="1"/>
          <p:nvPr/>
        </p:nvSpPr>
        <p:spPr>
          <a:xfrm>
            <a:off x="2272145" y="405296"/>
            <a:ext cx="66625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デザインのイメージ①</a:t>
            </a:r>
            <a:endParaRPr lang="ja-JP" altLang="en-US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E3269BA-8656-0751-1EFE-7E081D0912F7}"/>
              </a:ext>
            </a:extLst>
          </p:cNvPr>
          <p:cNvSpPr txBox="1"/>
          <p:nvPr/>
        </p:nvSpPr>
        <p:spPr>
          <a:xfrm>
            <a:off x="2272146" y="1100669"/>
            <a:ext cx="6396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キャラクターや装飾</a:t>
            </a:r>
            <a:endParaRPr lang="en-US" altLang="ja-JP" sz="20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9" name="平行四辺形 8">
            <a:extLst>
              <a:ext uri="{FF2B5EF4-FFF2-40B4-BE49-F238E27FC236}">
                <a16:creationId xmlns:a16="http://schemas.microsoft.com/office/drawing/2014/main" id="{78200CF9-7835-FA1E-9968-05E2307FE6D1}"/>
              </a:ext>
            </a:extLst>
          </p:cNvPr>
          <p:cNvSpPr/>
          <p:nvPr/>
        </p:nvSpPr>
        <p:spPr>
          <a:xfrm>
            <a:off x="-35625" y="0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sp>
        <p:nvSpPr>
          <p:cNvPr id="10" name="平行四辺形 9">
            <a:extLst>
              <a:ext uri="{FF2B5EF4-FFF2-40B4-BE49-F238E27FC236}">
                <a16:creationId xmlns:a16="http://schemas.microsoft.com/office/drawing/2014/main" id="{01C894C0-60B2-4D2A-1A86-C90DD0DFD81A}"/>
              </a:ext>
            </a:extLst>
          </p:cNvPr>
          <p:cNvSpPr/>
          <p:nvPr/>
        </p:nvSpPr>
        <p:spPr>
          <a:xfrm>
            <a:off x="607982" y="0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pic>
        <p:nvPicPr>
          <p:cNvPr id="6" name="図 5" descr="屋内, テーブル, 座る, 小さい が含まれている画像&#10;&#10;自動的に生成された説明">
            <a:extLst>
              <a:ext uri="{FF2B5EF4-FFF2-40B4-BE49-F238E27FC236}">
                <a16:creationId xmlns:a16="http://schemas.microsoft.com/office/drawing/2014/main" id="{0E721376-9804-DF27-CC42-11C9DEDAC9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468" y="1500779"/>
            <a:ext cx="4588334" cy="2579891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28AEC2B-6556-E51F-D2D6-8B6D70739F62}"/>
              </a:ext>
            </a:extLst>
          </p:cNvPr>
          <p:cNvSpPr txBox="1"/>
          <p:nvPr/>
        </p:nvSpPr>
        <p:spPr>
          <a:xfrm>
            <a:off x="1201468" y="2526280"/>
            <a:ext cx="4894532" cy="996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アニメ調の頭身</a:t>
            </a:r>
            <a:r>
              <a:rPr lang="en-US" altLang="ja-JP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/</a:t>
            </a:r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塗り</a:t>
            </a:r>
            <a:endParaRPr lang="en-US" altLang="ja-JP" sz="2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>
              <a:lnSpc>
                <a:spcPct val="150000"/>
              </a:lnSpc>
            </a:pPr>
            <a:r>
              <a:rPr lang="ja-JP" altLang="en-US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（リアル調にしすぎない）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074EA9B-C83D-9013-B230-9F8395C9DBAF}"/>
              </a:ext>
            </a:extLst>
          </p:cNvPr>
          <p:cNvSpPr txBox="1"/>
          <p:nvPr/>
        </p:nvSpPr>
        <p:spPr>
          <a:xfrm>
            <a:off x="6260327" y="5930323"/>
            <a:ext cx="56254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参考ゲーム：ギルティギア（頭身・塗り）</a:t>
            </a:r>
            <a:endParaRPr lang="en-US" altLang="ja-JP" sz="10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 algn="r"/>
            <a:r>
              <a:rPr lang="en-US" altLang="ja-JP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VALORANT</a:t>
            </a:r>
            <a:r>
              <a:rPr lang="ja-JP" altLang="en-US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（色彩・装飾デザイン）</a:t>
            </a:r>
            <a:endParaRPr lang="en-US" altLang="ja-JP" sz="20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04F4AF5F-8107-D7E2-00BD-CE9FA3372264}"/>
              </a:ext>
            </a:extLst>
          </p:cNvPr>
          <p:cNvSpPr/>
          <p:nvPr/>
        </p:nvSpPr>
        <p:spPr>
          <a:xfrm>
            <a:off x="662503" y="2706965"/>
            <a:ext cx="353378" cy="35337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30CFFF07-B4D6-9500-5AAD-52B0E3AED1E9}"/>
              </a:ext>
            </a:extLst>
          </p:cNvPr>
          <p:cNvSpPr txBox="1"/>
          <p:nvPr/>
        </p:nvSpPr>
        <p:spPr>
          <a:xfrm>
            <a:off x="1201468" y="4985059"/>
            <a:ext cx="4894532" cy="996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雑多なで近未来的な衣装</a:t>
            </a:r>
            <a:endParaRPr lang="en-US" altLang="ja-JP" sz="2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>
              <a:lnSpc>
                <a:spcPct val="150000"/>
              </a:lnSpc>
            </a:pPr>
            <a:r>
              <a:rPr lang="ja-JP" altLang="en-US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（ネオンをアクセント）</a:t>
            </a:r>
            <a:endParaRPr lang="ja-JP" altLang="en-US" sz="1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FD54F5DC-6263-CF8D-C962-5EFAFC4169A8}"/>
              </a:ext>
            </a:extLst>
          </p:cNvPr>
          <p:cNvSpPr/>
          <p:nvPr/>
        </p:nvSpPr>
        <p:spPr>
          <a:xfrm>
            <a:off x="662503" y="5165744"/>
            <a:ext cx="353378" cy="35337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DBC13A7-142A-09E6-0595-B0185B35F7B6}"/>
              </a:ext>
            </a:extLst>
          </p:cNvPr>
          <p:cNvSpPr txBox="1"/>
          <p:nvPr/>
        </p:nvSpPr>
        <p:spPr>
          <a:xfrm>
            <a:off x="1201468" y="3736177"/>
            <a:ext cx="4178054" cy="1035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老若男女さまざまなキャラ</a:t>
            </a:r>
            <a:endParaRPr lang="en-US" altLang="ja-JP" sz="2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>
              <a:lnSpc>
                <a:spcPct val="150000"/>
              </a:lnSpc>
            </a:pPr>
            <a:r>
              <a:rPr lang="ja-JP" altLang="en-US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（筋肉質</a:t>
            </a:r>
            <a:r>
              <a:rPr lang="en-US" altLang="ja-JP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/</a:t>
            </a:r>
            <a:r>
              <a:rPr lang="ja-JP" altLang="en-US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健康的なシルエット）</a:t>
            </a:r>
            <a:endParaRPr lang="ja-JP" altLang="en-US" sz="1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6C215823-50D3-D875-01D0-A68C777E67A7}"/>
              </a:ext>
            </a:extLst>
          </p:cNvPr>
          <p:cNvSpPr/>
          <p:nvPr/>
        </p:nvSpPr>
        <p:spPr>
          <a:xfrm>
            <a:off x="662503" y="3916862"/>
            <a:ext cx="353378" cy="35337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7" name="図 26" descr="写真, 女の子, 子供, 持つ が含まれている画像&#10;&#10;自動的に生成された説明">
            <a:extLst>
              <a:ext uri="{FF2B5EF4-FFF2-40B4-BE49-F238E27FC236}">
                <a16:creationId xmlns:a16="http://schemas.microsoft.com/office/drawing/2014/main" id="{708941E4-D1BB-8B93-98AD-3570BFC2F23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587"/>
          <a:stretch/>
        </p:blipFill>
        <p:spPr>
          <a:xfrm>
            <a:off x="5470567" y="4080670"/>
            <a:ext cx="4514850" cy="180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897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556F41A-5CCF-1209-C31B-DE8673C187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6BF2460-2226-B685-3480-068D6E2ECF23}"/>
              </a:ext>
            </a:extLst>
          </p:cNvPr>
          <p:cNvSpPr/>
          <p:nvPr/>
        </p:nvSpPr>
        <p:spPr>
          <a:xfrm>
            <a:off x="0" y="1"/>
            <a:ext cx="12192000" cy="183090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79AB561-C5EA-BEF6-BF47-46C9258CC985}"/>
              </a:ext>
            </a:extLst>
          </p:cNvPr>
          <p:cNvSpPr txBox="1"/>
          <p:nvPr/>
        </p:nvSpPr>
        <p:spPr>
          <a:xfrm>
            <a:off x="2272145" y="405296"/>
            <a:ext cx="66625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デザインのイメージ②</a:t>
            </a:r>
            <a:endParaRPr lang="ja-JP" altLang="en-US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E3269BA-8656-0751-1EFE-7E081D0912F7}"/>
              </a:ext>
            </a:extLst>
          </p:cNvPr>
          <p:cNvSpPr txBox="1"/>
          <p:nvPr/>
        </p:nvSpPr>
        <p:spPr>
          <a:xfrm>
            <a:off x="2272146" y="1100669"/>
            <a:ext cx="6396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主となるステージ</a:t>
            </a:r>
            <a:endParaRPr lang="en-US" altLang="ja-JP" sz="20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9" name="平行四辺形 8">
            <a:extLst>
              <a:ext uri="{FF2B5EF4-FFF2-40B4-BE49-F238E27FC236}">
                <a16:creationId xmlns:a16="http://schemas.microsoft.com/office/drawing/2014/main" id="{78200CF9-7835-FA1E-9968-05E2307FE6D1}"/>
              </a:ext>
            </a:extLst>
          </p:cNvPr>
          <p:cNvSpPr/>
          <p:nvPr/>
        </p:nvSpPr>
        <p:spPr>
          <a:xfrm>
            <a:off x="-35625" y="0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sp>
        <p:nvSpPr>
          <p:cNvPr id="10" name="平行四辺形 9">
            <a:extLst>
              <a:ext uri="{FF2B5EF4-FFF2-40B4-BE49-F238E27FC236}">
                <a16:creationId xmlns:a16="http://schemas.microsoft.com/office/drawing/2014/main" id="{01C894C0-60B2-4D2A-1A86-C90DD0DFD81A}"/>
              </a:ext>
            </a:extLst>
          </p:cNvPr>
          <p:cNvSpPr/>
          <p:nvPr/>
        </p:nvSpPr>
        <p:spPr>
          <a:xfrm>
            <a:off x="607982" y="0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28AEC2B-6556-E51F-D2D6-8B6D70739F62}"/>
              </a:ext>
            </a:extLst>
          </p:cNvPr>
          <p:cNvSpPr txBox="1"/>
          <p:nvPr/>
        </p:nvSpPr>
        <p:spPr>
          <a:xfrm>
            <a:off x="1201468" y="2526280"/>
            <a:ext cx="4894532" cy="996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雑多な路地裏</a:t>
            </a:r>
            <a:endParaRPr lang="en-US" altLang="ja-JP" sz="2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>
              <a:lnSpc>
                <a:spcPct val="150000"/>
              </a:lnSpc>
            </a:pPr>
            <a:r>
              <a:rPr lang="ja-JP" altLang="en-US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（スラム？のようなごちゃごちゃとした街）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04F4AF5F-8107-D7E2-00BD-CE9FA3372264}"/>
              </a:ext>
            </a:extLst>
          </p:cNvPr>
          <p:cNvSpPr/>
          <p:nvPr/>
        </p:nvSpPr>
        <p:spPr>
          <a:xfrm>
            <a:off x="662503" y="2706965"/>
            <a:ext cx="353378" cy="35337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30CFFF07-B4D6-9500-5AAD-52B0E3AED1E9}"/>
              </a:ext>
            </a:extLst>
          </p:cNvPr>
          <p:cNvSpPr txBox="1"/>
          <p:nvPr/>
        </p:nvSpPr>
        <p:spPr>
          <a:xfrm>
            <a:off x="1201468" y="4985059"/>
            <a:ext cx="4894532" cy="996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ストリートな落書きなど</a:t>
            </a:r>
            <a:endParaRPr lang="en-US" altLang="ja-JP" sz="2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>
              <a:lnSpc>
                <a:spcPct val="150000"/>
              </a:lnSpc>
            </a:pPr>
            <a:r>
              <a:rPr lang="ja-JP" altLang="en-US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（若者や放浪者の多い地域）</a:t>
            </a:r>
            <a:endParaRPr lang="ja-JP" altLang="en-US" sz="1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FD54F5DC-6263-CF8D-C962-5EFAFC4169A8}"/>
              </a:ext>
            </a:extLst>
          </p:cNvPr>
          <p:cNvSpPr/>
          <p:nvPr/>
        </p:nvSpPr>
        <p:spPr>
          <a:xfrm>
            <a:off x="662503" y="5165744"/>
            <a:ext cx="353378" cy="35337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DBC13A7-142A-09E6-0595-B0185B35F7B6}"/>
              </a:ext>
            </a:extLst>
          </p:cNvPr>
          <p:cNvSpPr txBox="1"/>
          <p:nvPr/>
        </p:nvSpPr>
        <p:spPr>
          <a:xfrm>
            <a:off x="1201468" y="3736177"/>
            <a:ext cx="4178054" cy="996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サイバーパンク</a:t>
            </a:r>
            <a:endParaRPr lang="en-US" altLang="ja-JP" sz="2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>
              <a:lnSpc>
                <a:spcPct val="150000"/>
              </a:lnSpc>
            </a:pPr>
            <a:r>
              <a:rPr lang="ja-JP" altLang="en-US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（ネオン光る不夜城のような都市）</a:t>
            </a:r>
            <a:endParaRPr lang="ja-JP" altLang="en-US" sz="1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6C215823-50D3-D875-01D0-A68C777E67A7}"/>
              </a:ext>
            </a:extLst>
          </p:cNvPr>
          <p:cNvSpPr/>
          <p:nvPr/>
        </p:nvSpPr>
        <p:spPr>
          <a:xfrm>
            <a:off x="662503" y="3916862"/>
            <a:ext cx="353378" cy="35337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6" name="図 15" descr="建物, 屋外, ストリート, 店 が含まれている画像&#10;&#10;自動的に生成された説明">
            <a:extLst>
              <a:ext uri="{FF2B5EF4-FFF2-40B4-BE49-F238E27FC236}">
                <a16:creationId xmlns:a16="http://schemas.microsoft.com/office/drawing/2014/main" id="{6F79EC01-D47A-95DD-6F2B-35FC5E89FA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6"/>
          <a:stretch/>
        </p:blipFill>
        <p:spPr>
          <a:xfrm>
            <a:off x="8224111" y="1291946"/>
            <a:ext cx="3624549" cy="3307919"/>
          </a:xfrm>
          <a:prstGeom prst="rect">
            <a:avLst/>
          </a:prstGeom>
        </p:spPr>
      </p:pic>
      <p:pic>
        <p:nvPicPr>
          <p:cNvPr id="12" name="図 11" descr="夜の街の様子&#10;&#10;中程度の精度で自動的に生成された説明">
            <a:extLst>
              <a:ext uri="{FF2B5EF4-FFF2-40B4-BE49-F238E27FC236}">
                <a16:creationId xmlns:a16="http://schemas.microsoft.com/office/drawing/2014/main" id="{1BF2F746-4695-5743-74FC-2881E95E888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11" r="32833" b="12801"/>
          <a:stretch/>
        </p:blipFill>
        <p:spPr>
          <a:xfrm>
            <a:off x="6245788" y="2464024"/>
            <a:ext cx="2103360" cy="3259053"/>
          </a:xfrm>
          <a:prstGeom prst="rect">
            <a:avLst/>
          </a:prstGeom>
        </p:spPr>
      </p:pic>
      <p:pic>
        <p:nvPicPr>
          <p:cNvPr id="18" name="図 17" descr="夜の街の様子&#10;&#10;中程度の精度で自動的に生成された説明">
            <a:extLst>
              <a:ext uri="{FF2B5EF4-FFF2-40B4-BE49-F238E27FC236}">
                <a16:creationId xmlns:a16="http://schemas.microsoft.com/office/drawing/2014/main" id="{28E4A3A6-C8B0-B7AE-9CB3-7FC2B840C1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128" b="24445"/>
          <a:stretch/>
        </p:blipFill>
        <p:spPr>
          <a:xfrm>
            <a:off x="9251010" y="3602076"/>
            <a:ext cx="2204367" cy="285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61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556F41A-5CCF-1209-C31B-DE8673C187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6BF2460-2226-B685-3480-068D6E2ECF23}"/>
              </a:ext>
            </a:extLst>
          </p:cNvPr>
          <p:cNvSpPr/>
          <p:nvPr/>
        </p:nvSpPr>
        <p:spPr>
          <a:xfrm>
            <a:off x="0" y="1"/>
            <a:ext cx="12192000" cy="183090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79AB561-C5EA-BEF6-BF47-46C9258CC985}"/>
              </a:ext>
            </a:extLst>
          </p:cNvPr>
          <p:cNvSpPr txBox="1"/>
          <p:nvPr/>
        </p:nvSpPr>
        <p:spPr>
          <a:xfrm>
            <a:off x="2272145" y="405296"/>
            <a:ext cx="66625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デザインのイメージ③</a:t>
            </a:r>
            <a:endParaRPr lang="ja-JP" altLang="en-US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E3269BA-8656-0751-1EFE-7E081D0912F7}"/>
              </a:ext>
            </a:extLst>
          </p:cNvPr>
          <p:cNvSpPr txBox="1"/>
          <p:nvPr/>
        </p:nvSpPr>
        <p:spPr>
          <a:xfrm>
            <a:off x="2272146" y="1100669"/>
            <a:ext cx="6396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UI</a:t>
            </a:r>
            <a:r>
              <a:rPr lang="ja-JP" altLang="en-US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画面</a:t>
            </a:r>
            <a:endParaRPr lang="ja-JP" altLang="en-US" sz="10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9" name="平行四辺形 8">
            <a:extLst>
              <a:ext uri="{FF2B5EF4-FFF2-40B4-BE49-F238E27FC236}">
                <a16:creationId xmlns:a16="http://schemas.microsoft.com/office/drawing/2014/main" id="{78200CF9-7835-FA1E-9968-05E2307FE6D1}"/>
              </a:ext>
            </a:extLst>
          </p:cNvPr>
          <p:cNvSpPr/>
          <p:nvPr/>
        </p:nvSpPr>
        <p:spPr>
          <a:xfrm>
            <a:off x="-35625" y="0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sp>
        <p:nvSpPr>
          <p:cNvPr id="10" name="平行四辺形 9">
            <a:extLst>
              <a:ext uri="{FF2B5EF4-FFF2-40B4-BE49-F238E27FC236}">
                <a16:creationId xmlns:a16="http://schemas.microsoft.com/office/drawing/2014/main" id="{01C894C0-60B2-4D2A-1A86-C90DD0DFD81A}"/>
              </a:ext>
            </a:extLst>
          </p:cNvPr>
          <p:cNvSpPr/>
          <p:nvPr/>
        </p:nvSpPr>
        <p:spPr>
          <a:xfrm>
            <a:off x="607982" y="0"/>
            <a:ext cx="1287214" cy="2173183"/>
          </a:xfrm>
          <a:prstGeom prst="parallelogram">
            <a:avLst>
              <a:gd name="adj" fmla="val 702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1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28AEC2B-6556-E51F-D2D6-8B6D70739F62}"/>
              </a:ext>
            </a:extLst>
          </p:cNvPr>
          <p:cNvSpPr txBox="1"/>
          <p:nvPr/>
        </p:nvSpPr>
        <p:spPr>
          <a:xfrm>
            <a:off x="1201468" y="2526280"/>
            <a:ext cx="4894532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シンプルめな装飾と彩度の高い色</a:t>
            </a:r>
            <a:endParaRPr lang="en-US" altLang="ja-JP" sz="2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074EA9B-C83D-9013-B230-9F8395C9DBAF}"/>
              </a:ext>
            </a:extLst>
          </p:cNvPr>
          <p:cNvSpPr txBox="1"/>
          <p:nvPr/>
        </p:nvSpPr>
        <p:spPr>
          <a:xfrm>
            <a:off x="6013792" y="6102422"/>
            <a:ext cx="56254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参考ゲーム：ギルティギア</a:t>
            </a:r>
            <a:r>
              <a:rPr lang="en-US" altLang="ja-JP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/</a:t>
            </a:r>
            <a:r>
              <a:rPr lang="ja-JP" altLang="en-US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鉄拳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04F4AF5F-8107-D7E2-00BD-CE9FA3372264}"/>
              </a:ext>
            </a:extLst>
          </p:cNvPr>
          <p:cNvSpPr/>
          <p:nvPr/>
        </p:nvSpPr>
        <p:spPr>
          <a:xfrm>
            <a:off x="662503" y="2706965"/>
            <a:ext cx="353378" cy="35337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DBC13A7-142A-09E6-0595-B0185B35F7B6}"/>
              </a:ext>
            </a:extLst>
          </p:cNvPr>
          <p:cNvSpPr txBox="1"/>
          <p:nvPr/>
        </p:nvSpPr>
        <p:spPr>
          <a:xfrm>
            <a:off x="1201468" y="4471538"/>
            <a:ext cx="4178054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ネオンの効いた画面</a:t>
            </a:r>
            <a:endParaRPr lang="ja-JP" altLang="en-US" sz="1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6C215823-50D3-D875-01D0-A68C777E67A7}"/>
              </a:ext>
            </a:extLst>
          </p:cNvPr>
          <p:cNvSpPr/>
          <p:nvPr/>
        </p:nvSpPr>
        <p:spPr>
          <a:xfrm>
            <a:off x="662503" y="4652223"/>
            <a:ext cx="353378" cy="35337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 descr="ステージでギターを弾いている男性&#10;&#10;自動的に生成された説明">
            <a:extLst>
              <a:ext uri="{FF2B5EF4-FFF2-40B4-BE49-F238E27FC236}">
                <a16:creationId xmlns:a16="http://schemas.microsoft.com/office/drawing/2014/main" id="{14CA8023-9989-94D4-60DD-8AD58EB637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124" y="3527536"/>
            <a:ext cx="4552367" cy="2559668"/>
          </a:xfrm>
          <a:prstGeom prst="rect">
            <a:avLst/>
          </a:prstGeom>
        </p:spPr>
      </p:pic>
      <p:pic>
        <p:nvPicPr>
          <p:cNvPr id="14" name="図 13" descr="ダイアグラム&#10;&#10;自動的に生成された説明">
            <a:extLst>
              <a:ext uri="{FF2B5EF4-FFF2-40B4-BE49-F238E27FC236}">
                <a16:creationId xmlns:a16="http://schemas.microsoft.com/office/drawing/2014/main" id="{6CC5777E-6651-999D-14B2-D3D65AAF29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465" y="1400738"/>
            <a:ext cx="4563496" cy="2565926"/>
          </a:xfrm>
          <a:prstGeom prst="rect">
            <a:avLst/>
          </a:prstGeom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78415250-705A-BA83-27AD-CB8E5DADB567}"/>
              </a:ext>
            </a:extLst>
          </p:cNvPr>
          <p:cNvSpPr/>
          <p:nvPr/>
        </p:nvSpPr>
        <p:spPr>
          <a:xfrm>
            <a:off x="1251589" y="3868426"/>
            <a:ext cx="353378" cy="250015"/>
          </a:xfrm>
          <a:prstGeom prst="rect">
            <a:avLst/>
          </a:prstGeom>
          <a:solidFill>
            <a:srgbClr val="00FF99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7E59ED15-FC4A-E16E-EEF9-8A5CE17ECD38}"/>
              </a:ext>
            </a:extLst>
          </p:cNvPr>
          <p:cNvSpPr/>
          <p:nvPr/>
        </p:nvSpPr>
        <p:spPr>
          <a:xfrm>
            <a:off x="1687797" y="3868426"/>
            <a:ext cx="353378" cy="250015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67213EF6-F6E9-D9F7-CAEC-C0DB4950A414}"/>
              </a:ext>
            </a:extLst>
          </p:cNvPr>
          <p:cNvSpPr/>
          <p:nvPr/>
        </p:nvSpPr>
        <p:spPr>
          <a:xfrm>
            <a:off x="2383494" y="3868426"/>
            <a:ext cx="353378" cy="250015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32A5423-2699-5F97-5B8B-17A1307B0526}"/>
              </a:ext>
            </a:extLst>
          </p:cNvPr>
          <p:cNvSpPr/>
          <p:nvPr/>
        </p:nvSpPr>
        <p:spPr>
          <a:xfrm>
            <a:off x="2819702" y="3868426"/>
            <a:ext cx="353378" cy="25001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D8B36910-3278-3E25-0808-47D6C21A2A47}"/>
              </a:ext>
            </a:extLst>
          </p:cNvPr>
          <p:cNvSpPr/>
          <p:nvPr/>
        </p:nvSpPr>
        <p:spPr>
          <a:xfrm>
            <a:off x="3526215" y="3868426"/>
            <a:ext cx="353378" cy="250015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810A95F9-605F-15E5-80BC-D5A66DD7CA43}"/>
              </a:ext>
            </a:extLst>
          </p:cNvPr>
          <p:cNvSpPr/>
          <p:nvPr/>
        </p:nvSpPr>
        <p:spPr>
          <a:xfrm>
            <a:off x="3962423" y="3868426"/>
            <a:ext cx="353378" cy="250015"/>
          </a:xfrm>
          <a:prstGeom prst="rect">
            <a:avLst/>
          </a:prstGeom>
          <a:solidFill>
            <a:srgbClr val="00CCFF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3" name="グループ化 32">
            <a:extLst>
              <a:ext uri="{FF2B5EF4-FFF2-40B4-BE49-F238E27FC236}">
                <a16:creationId xmlns:a16="http://schemas.microsoft.com/office/drawing/2014/main" id="{0F9C0AE8-B438-57BF-EB47-B91C3CB0B080}"/>
              </a:ext>
            </a:extLst>
          </p:cNvPr>
          <p:cNvGrpSpPr/>
          <p:nvPr/>
        </p:nvGrpSpPr>
        <p:grpSpPr>
          <a:xfrm>
            <a:off x="1237629" y="3439146"/>
            <a:ext cx="2953982" cy="252351"/>
            <a:chOff x="1237629" y="3439146"/>
            <a:chExt cx="2953982" cy="252351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87211763-B1C2-8EB7-1BDF-D98549A304A9}"/>
                </a:ext>
              </a:extLst>
            </p:cNvPr>
            <p:cNvSpPr/>
            <p:nvPr/>
          </p:nvSpPr>
          <p:spPr>
            <a:xfrm>
              <a:off x="1237629" y="3441482"/>
              <a:ext cx="977414" cy="2500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4C796B06-8AD2-ED0D-078B-3C6D65668114}"/>
                </a:ext>
              </a:extLst>
            </p:cNvPr>
            <p:cNvSpPr/>
            <p:nvPr/>
          </p:nvSpPr>
          <p:spPr>
            <a:xfrm>
              <a:off x="2238793" y="3439146"/>
              <a:ext cx="977414" cy="250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FCAC1021-9DD7-9A21-557C-5DE0415FA778}"/>
                </a:ext>
              </a:extLst>
            </p:cNvPr>
            <p:cNvSpPr/>
            <p:nvPr/>
          </p:nvSpPr>
          <p:spPr>
            <a:xfrm>
              <a:off x="3214197" y="3439146"/>
              <a:ext cx="977414" cy="25001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60016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556F41A-5CCF-1209-C31B-DE8673C187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2383DA7E-AAF1-2351-FF4C-006886F6DEB5}"/>
              </a:ext>
            </a:extLst>
          </p:cNvPr>
          <p:cNvGrpSpPr/>
          <p:nvPr/>
        </p:nvGrpSpPr>
        <p:grpSpPr>
          <a:xfrm>
            <a:off x="0" y="5972713"/>
            <a:ext cx="12192000" cy="2173183"/>
            <a:chOff x="38635" y="5788167"/>
            <a:chExt cx="12192000" cy="2173183"/>
          </a:xfrm>
        </p:grpSpPr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96BF2460-2226-B685-3480-068D6E2ECF23}"/>
                </a:ext>
              </a:extLst>
            </p:cNvPr>
            <p:cNvSpPr/>
            <p:nvPr/>
          </p:nvSpPr>
          <p:spPr>
            <a:xfrm>
              <a:off x="38635" y="5800042"/>
              <a:ext cx="12192000" cy="88528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9" name="平行四辺形 8">
              <a:extLst>
                <a:ext uri="{FF2B5EF4-FFF2-40B4-BE49-F238E27FC236}">
                  <a16:creationId xmlns:a16="http://schemas.microsoft.com/office/drawing/2014/main" id="{78200CF9-7835-FA1E-9968-05E2307FE6D1}"/>
                </a:ext>
              </a:extLst>
            </p:cNvPr>
            <p:cNvSpPr/>
            <p:nvPr/>
          </p:nvSpPr>
          <p:spPr>
            <a:xfrm>
              <a:off x="10082151" y="5788167"/>
              <a:ext cx="1287214" cy="2173183"/>
            </a:xfrm>
            <a:prstGeom prst="parallelogram">
              <a:avLst>
                <a:gd name="adj" fmla="val 70205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0" name="平行四辺形 9">
              <a:extLst>
                <a:ext uri="{FF2B5EF4-FFF2-40B4-BE49-F238E27FC236}">
                  <a16:creationId xmlns:a16="http://schemas.microsoft.com/office/drawing/2014/main" id="{01C894C0-60B2-4D2A-1A86-C90DD0DFD81A}"/>
                </a:ext>
              </a:extLst>
            </p:cNvPr>
            <p:cNvSpPr/>
            <p:nvPr/>
          </p:nvSpPr>
          <p:spPr>
            <a:xfrm>
              <a:off x="10725758" y="5788167"/>
              <a:ext cx="1287214" cy="2173183"/>
            </a:xfrm>
            <a:prstGeom prst="parallelogram">
              <a:avLst>
                <a:gd name="adj" fmla="val 70205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accent1"/>
                </a:solidFill>
              </a:endParaRPr>
            </a:p>
          </p:txBody>
        </p:sp>
      </p:grpSp>
      <p:pic>
        <p:nvPicPr>
          <p:cNvPr id="11" name="図 10" descr="ダイアグラム&#10;&#10;自動的に生成された説明">
            <a:extLst>
              <a:ext uri="{FF2B5EF4-FFF2-40B4-BE49-F238E27FC236}">
                <a16:creationId xmlns:a16="http://schemas.microsoft.com/office/drawing/2014/main" id="{D885E7AD-0710-370B-B0A1-3C998D9167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943" y="1061786"/>
            <a:ext cx="5886525" cy="4162131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C9DA7E5-0A2F-3A78-8F76-58DA03B4A50B}"/>
              </a:ext>
            </a:extLst>
          </p:cNvPr>
          <p:cNvSpPr txBox="1"/>
          <p:nvPr/>
        </p:nvSpPr>
        <p:spPr>
          <a:xfrm>
            <a:off x="1201468" y="300713"/>
            <a:ext cx="4894532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現在制作中のアートワーク</a:t>
            </a:r>
            <a:endParaRPr lang="en-US" altLang="ja-JP" sz="24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EB660A7-383D-60F0-8CB1-890BAAC8C370}"/>
              </a:ext>
            </a:extLst>
          </p:cNvPr>
          <p:cNvSpPr/>
          <p:nvPr/>
        </p:nvSpPr>
        <p:spPr>
          <a:xfrm>
            <a:off x="662503" y="481398"/>
            <a:ext cx="353378" cy="35337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7B5FB54-43AE-84A8-71BB-2C1524792D10}"/>
              </a:ext>
            </a:extLst>
          </p:cNvPr>
          <p:cNvSpPr txBox="1"/>
          <p:nvPr/>
        </p:nvSpPr>
        <p:spPr>
          <a:xfrm>
            <a:off x="1336684" y="5223918"/>
            <a:ext cx="4894532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・メインビジュアル（ラフ）</a:t>
            </a:r>
            <a:endParaRPr lang="en-US" altLang="ja-JP" sz="20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pic>
        <p:nvPicPr>
          <p:cNvPr id="14" name="図 13" descr="スキーをしている人の絵&#10;&#10;中程度の精度で自動的に生成された説明">
            <a:extLst>
              <a:ext uri="{FF2B5EF4-FFF2-40B4-BE49-F238E27FC236}">
                <a16:creationId xmlns:a16="http://schemas.microsoft.com/office/drawing/2014/main" id="{B4B65ADA-2FC5-0236-80A0-9E536A3467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41" r="10463"/>
          <a:stretch/>
        </p:blipFill>
        <p:spPr>
          <a:xfrm>
            <a:off x="7662841" y="1061786"/>
            <a:ext cx="2380675" cy="4162131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A2FFDEF-0604-2A02-0BC5-5CC7BA25ECF0}"/>
              </a:ext>
            </a:extLst>
          </p:cNvPr>
          <p:cNvSpPr txBox="1"/>
          <p:nvPr/>
        </p:nvSpPr>
        <p:spPr>
          <a:xfrm>
            <a:off x="7549843" y="5214863"/>
            <a:ext cx="4894532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・キャラクター</a:t>
            </a:r>
            <a:endParaRPr lang="en-US" altLang="ja-JP" sz="2000" dirty="0">
              <a:solidFill>
                <a:schemeClr val="bg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2931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228B65DB07A8FE4EBCD95C618BA36EF5" ma:contentTypeVersion="12" ma:contentTypeDescription="新しいドキュメントを作成します。" ma:contentTypeScope="" ma:versionID="3df69b0be6acd12810ce528e57db0146">
  <xsd:schema xmlns:xsd="http://www.w3.org/2001/XMLSchema" xmlns:xs="http://www.w3.org/2001/XMLSchema" xmlns:p="http://schemas.microsoft.com/office/2006/metadata/properties" xmlns:ns2="8df27b05-6a0c-4b9a-ac0d-b4fc9e33c234" xmlns:ns3="a24db30a-0204-4f80-a4c5-e753258eadcd" targetNamespace="http://schemas.microsoft.com/office/2006/metadata/properties" ma:root="true" ma:fieldsID="2e2861cb32bbfd2bfc58d72e0b56bf34" ns2:_="" ns3:_="">
    <xsd:import namespace="8df27b05-6a0c-4b9a-ac0d-b4fc9e33c234"/>
    <xsd:import namespace="a24db30a-0204-4f80-a4c5-e753258ead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f27b05-6a0c-4b9a-ac0d-b4fc9e33c23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画像タグ" ma:readOnly="false" ma:fieldId="{5cf76f15-5ced-4ddc-b409-7134ff3c332f}" ma:taxonomyMulti="true" ma:sspId="0895b9c0-74fc-4553-aa0b-380ace5f8a7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4db30a-0204-4f80-a4c5-e753258eadcd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0cd703ed-e7d2-410e-8521-dcafb19b1a81}" ma:internalName="TaxCatchAll" ma:showField="CatchAllData" ma:web="a24db30a-0204-4f80-a4c5-e753258eadc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df27b05-6a0c-4b9a-ac0d-b4fc9e33c234">
      <Terms xmlns="http://schemas.microsoft.com/office/infopath/2007/PartnerControls"/>
    </lcf76f155ced4ddcb4097134ff3c332f>
    <TaxCatchAll xmlns="a24db30a-0204-4f80-a4c5-e753258eadcd" xsi:nil="true"/>
  </documentManagement>
</p:properties>
</file>

<file path=customXml/itemProps1.xml><?xml version="1.0" encoding="utf-8"?>
<ds:datastoreItem xmlns:ds="http://schemas.openxmlformats.org/officeDocument/2006/customXml" ds:itemID="{401898A4-5544-482D-87B0-57B3163E46C4}"/>
</file>

<file path=customXml/itemProps2.xml><?xml version="1.0" encoding="utf-8"?>
<ds:datastoreItem xmlns:ds="http://schemas.openxmlformats.org/officeDocument/2006/customXml" ds:itemID="{7C16370D-3A59-4AA6-AF77-D0BA4DAAA7B0}"/>
</file>

<file path=customXml/itemProps3.xml><?xml version="1.0" encoding="utf-8"?>
<ds:datastoreItem xmlns:ds="http://schemas.openxmlformats.org/officeDocument/2006/customXml" ds:itemID="{3C12EBEC-44B5-4507-9C27-2B5617B398DF}"/>
</file>

<file path=docProps/app.xml><?xml version="1.0" encoding="utf-8"?>
<Properties xmlns="http://schemas.openxmlformats.org/officeDocument/2006/extended-properties" xmlns:vt="http://schemas.openxmlformats.org/officeDocument/2006/docPropsVTypes">
  <TotalTime>592</TotalTime>
  <Words>301</Words>
  <Application>Microsoft Office PowerPoint</Application>
  <PresentationFormat>ワイド画面</PresentationFormat>
  <Paragraphs>53</Paragraphs>
  <Slides>7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HG創英角ｺﾞｼｯｸUB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沙織 泉</dc:creator>
  <cp:lastModifiedBy>沙織 泉</cp:lastModifiedBy>
  <cp:revision>1</cp:revision>
  <dcterms:created xsi:type="dcterms:W3CDTF">2024-05-12T10:20:25Z</dcterms:created>
  <dcterms:modified xsi:type="dcterms:W3CDTF">2024-05-12T20:16:22Z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0x010100228B65DB07A8FE4EBCD95C618BA36EF5</vt:lpwstr>
  </property>
</Properties>
</file>

<file path=docProps/thumbnail.jpeg>
</file>